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3205400" cx="3240405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8" orient="horz"/>
        <p:guide pos="1020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1620837" y="10082212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ctrTitle"/>
          </p:nvPr>
        </p:nvSpPr>
        <p:spPr>
          <a:xfrm>
            <a:off x="6300788" y="5303838"/>
            <a:ext cx="37804725" cy="11280775"/>
          </a:xfrm>
          <a:prstGeom prst="rect">
            <a:avLst/>
          </a:prstGeom>
          <a:noFill/>
          <a:ln>
            <a:noFill/>
          </a:ln>
        </p:spPr>
        <p:txBody>
          <a:bodyPr anchorCtr="0" anchor="b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subTitle"/>
          </p:nvPr>
        </p:nvSpPr>
        <p:spPr>
          <a:xfrm>
            <a:off x="6300788" y="17019588"/>
            <a:ext cx="37804725" cy="78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 rot="5400000">
            <a:off x="28390057" y="9451182"/>
            <a:ext cx="27649487" cy="1134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 rot="5400000">
            <a:off x="5631657" y="-1813718"/>
            <a:ext cx="27649487" cy="338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1945481" y="9757568"/>
            <a:ext cx="28513087" cy="29162375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3471863" y="2160588"/>
            <a:ext cx="16257587" cy="7561262"/>
          </a:xfrm>
          <a:prstGeom prst="rect">
            <a:avLst/>
          </a:prstGeom>
          <a:noFill/>
          <a:ln>
            <a:noFill/>
          </a:ln>
        </p:spPr>
        <p:txBody>
          <a:bodyPr anchorCtr="0" anchor="b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/>
          <p:nvPr>
            <p:ph idx="2" type="pic"/>
          </p:nvPr>
        </p:nvSpPr>
        <p:spPr>
          <a:xfrm>
            <a:off x="21429663" y="4665663"/>
            <a:ext cx="25517475" cy="23028275"/>
          </a:xfrm>
          <a:prstGeom prst="rect">
            <a:avLst/>
          </a:prstGeom>
          <a:noFill/>
          <a:ln>
            <a:noFill/>
          </a:ln>
        </p:spPr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471863" y="9721850"/>
            <a:ext cx="16257587" cy="180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3471863" y="2160588"/>
            <a:ext cx="16257587" cy="7561262"/>
          </a:xfrm>
          <a:prstGeom prst="rect">
            <a:avLst/>
          </a:prstGeom>
          <a:noFill/>
          <a:ln>
            <a:noFill/>
          </a:ln>
        </p:spPr>
        <p:txBody>
          <a:bodyPr anchorCtr="0" anchor="b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21429663" y="4665663"/>
            <a:ext cx="25517475" cy="23028275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471863" y="9721850"/>
            <a:ext cx="16257587" cy="180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3471863" y="1725613"/>
            <a:ext cx="43475275" cy="6262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3471863" y="7943850"/>
            <a:ext cx="21324887" cy="3892550"/>
          </a:xfrm>
          <a:prstGeom prst="rect">
            <a:avLst/>
          </a:prstGeom>
          <a:noFill/>
          <a:ln>
            <a:noFill/>
          </a:ln>
        </p:spPr>
        <p:txBody>
          <a:bodyPr anchorCtr="0" anchor="b" bIns="236600" lIns="473200" spcFirstLastPara="1" rIns="473200" wrap="square" tIns="2366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8"/>
          <p:cNvSpPr txBox="1"/>
          <p:nvPr>
            <p:ph idx="2" type="body"/>
          </p:nvPr>
        </p:nvSpPr>
        <p:spPr>
          <a:xfrm>
            <a:off x="3471863" y="11836400"/>
            <a:ext cx="21324887" cy="17410113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3" type="body"/>
          </p:nvPr>
        </p:nvSpPr>
        <p:spPr>
          <a:xfrm>
            <a:off x="25517475" y="7943850"/>
            <a:ext cx="21429663" cy="3892550"/>
          </a:xfrm>
          <a:prstGeom prst="rect">
            <a:avLst/>
          </a:prstGeom>
          <a:noFill/>
          <a:ln>
            <a:noFill/>
          </a:ln>
        </p:spPr>
        <p:txBody>
          <a:bodyPr anchorCtr="0" anchor="b" bIns="236600" lIns="473200" spcFirstLastPara="1" rIns="473200" wrap="square" tIns="2366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8"/>
          <p:cNvSpPr txBox="1"/>
          <p:nvPr>
            <p:ph idx="4" type="body"/>
          </p:nvPr>
        </p:nvSpPr>
        <p:spPr>
          <a:xfrm>
            <a:off x="25517475" y="11836400"/>
            <a:ext cx="21429663" cy="17410113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2520950" y="7561263"/>
            <a:ext cx="22606000" cy="2138521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25279350" y="7561263"/>
            <a:ext cx="22606000" cy="2138521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3438525" y="8078788"/>
            <a:ext cx="43476863" cy="13479462"/>
          </a:xfrm>
          <a:prstGeom prst="rect">
            <a:avLst/>
          </a:prstGeom>
          <a:noFill/>
          <a:ln>
            <a:noFill/>
          </a:ln>
        </p:spPr>
        <p:txBody>
          <a:bodyPr anchorCtr="0" anchor="b" bIns="236600" lIns="473200" spcFirstLastPara="1" rIns="473200" wrap="square" tIns="2366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438525" y="21685250"/>
            <a:ext cx="43476863" cy="7088188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620837" y="1728787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36600" lIns="473200" spcFirstLastPara="1" rIns="473200" wrap="square" tIns="2366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620837" y="10082212"/>
            <a:ext cx="29162375" cy="28513087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-1282700" lvl="0" marL="457200" marR="0" rtl="0" algn="l">
              <a:lnSpc>
                <a:spcPct val="100000"/>
              </a:lnSpc>
              <a:spcBef>
                <a:spcPts val="332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Char char="•"/>
              <a:defRPr b="0" i="0" sz="16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149350" lvl="1" marL="914400" marR="0" rtl="0" algn="l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Char char="–"/>
              <a:defRPr b="0" i="0" sz="14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0" lvl="2" marL="1371600" marR="0" rtl="0" algn="l">
              <a:lnSpc>
                <a:spcPct val="100000"/>
              </a:lnSpc>
              <a:spcBef>
                <a:spcPts val="248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Char char="•"/>
              <a:defRPr b="0" i="0" sz="1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889000" lvl="3" marL="1828800" marR="0" rtl="0" algn="l">
              <a:lnSpc>
                <a:spcPct val="100000"/>
              </a:lnSpc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Arial"/>
              <a:buChar char="–"/>
              <a:defRPr b="0" i="0" sz="10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889000" lvl="4" marL="2286000" marR="0" rtl="0" algn="l">
              <a:lnSpc>
                <a:spcPct val="100000"/>
              </a:lnSpc>
              <a:spcBef>
                <a:spcPts val="2080"/>
              </a:spcBef>
              <a:spcAft>
                <a:spcPts val="0"/>
              </a:spcAft>
              <a:buClr>
                <a:schemeClr val="dk1"/>
              </a:buClr>
              <a:buSzPts val="10400"/>
              <a:buFont typeface="Arial"/>
              <a:buChar char="»"/>
              <a:defRPr b="0" i="0" sz="10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6208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1071225" y="39344600"/>
            <a:ext cx="10261600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23223537" y="39344600"/>
            <a:ext cx="7559675" cy="3001962"/>
          </a:xfrm>
          <a:prstGeom prst="rect">
            <a:avLst/>
          </a:prstGeom>
          <a:noFill/>
          <a:ln>
            <a:noFill/>
          </a:ln>
        </p:spPr>
        <p:txBody>
          <a:bodyPr anchorCtr="0" anchor="t" bIns="236600" lIns="473200" spcFirstLastPara="1" rIns="473200" wrap="square" tIns="2366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  <a:defRPr b="0" i="0" sz="7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2846025" y="7153325"/>
            <a:ext cx="6711900" cy="10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75" lIns="82950" spcFirstLastPara="1" rIns="82950" wrap="square" tIns="414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6000"/>
              <a:buFont typeface="Times New Roman"/>
              <a:buNone/>
            </a:pPr>
            <a:r>
              <a:rPr b="0" i="0" lang="en-US" sz="6000" u="none" cap="none" strike="noStrike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Indicar autores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10775175" y="8692800"/>
            <a:ext cx="108537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6000"/>
              <a:buFont typeface="Times New Roman"/>
              <a:buNone/>
            </a:pPr>
            <a:r>
              <a:rPr lang="en-US" sz="6000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Indicar</a:t>
            </a:r>
            <a:r>
              <a:rPr b="0" i="0" lang="en-US" sz="6000" u="none" cap="none" strike="noStrike">
                <a:solidFill>
                  <a:srgbClr val="40404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Instituição/Unidade Universitária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5524538" y="4540500"/>
            <a:ext cx="20875500" cy="19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75" lIns="82950" spcFirstLastPara="1" rIns="82950" wrap="square" tIns="41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6060"/>
              </a:buClr>
              <a:buSzPts val="6000"/>
              <a:buFont typeface="Times New Roman"/>
              <a:buNone/>
            </a:pPr>
            <a:r>
              <a:rPr b="1" i="0" lang="en-US" sz="5500" u="none" cap="none" strike="noStrike">
                <a:solidFill>
                  <a:srgbClr val="8E7CC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 DO TRABALHO: TAMANHO 55 OU OUTRA EQUIVALENTE DEPENDERÁ DO NÚMERO DE CARACTERES DO TÍTULO DO TRABALHO</a:t>
            </a:r>
            <a:endParaRPr b="0" i="0" sz="5500" u="none" cap="none" strike="noStrike">
              <a:solidFill>
                <a:srgbClr val="8E7CC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947774" y="12454188"/>
            <a:ext cx="30508500" cy="219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1475" lIns="82950" spcFirstLastPara="1" rIns="82950" wrap="square" tIns="4147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b="1" i="0" lang="en-US" sz="6000" u="sng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Orientações para confecção do pôster: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Noto Sans Symbols"/>
              <a:buNone/>
            </a:pPr>
            <a:r>
              <a:t/>
            </a:r>
            <a:endParaRPr b="1" i="0" sz="60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900"/>
              <a:buFont typeface="Noto Sans Symbols"/>
              <a:buChar char="❖"/>
            </a:pPr>
            <a:r>
              <a:rPr b="1" i="0" lang="en-US" sz="49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 X</a:t>
            </a:r>
            <a:r>
              <a:rPr b="1" lang="en-US" sz="49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XI</a:t>
            </a:r>
            <a:r>
              <a:rPr b="1" i="0" lang="en-US" sz="49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Semana da Química, o aluno-autor terá liberdade para confecção-diagramação de seu pôster. Todavia, seguem algumas recomendações que poderão ser implementadas: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Noto Sans Symbols"/>
              <a:buNone/>
            </a:pPr>
            <a:r>
              <a:t/>
            </a:r>
            <a:endParaRPr b="1" i="0" sz="49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900"/>
              <a:buFont typeface="Noto Sans Symbols"/>
              <a:buChar char="❖"/>
            </a:pPr>
            <a:r>
              <a:rPr b="1" i="0" lang="en-US" sz="4900" u="sng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Formato (</a:t>
            </a:r>
            <a:r>
              <a:rPr b="1" i="0" lang="en-US" sz="4900" u="sng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obrigatório</a:t>
            </a:r>
            <a:r>
              <a:rPr b="1" i="0" lang="en-US" sz="4900" u="sng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): </a:t>
            </a:r>
            <a:r>
              <a:rPr b="1" i="0" lang="en-US" sz="49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máximo de 01 (uma) página, em PPT ou PDF, com 90 cm de largura e 120 cm de altura (</a:t>
            </a:r>
            <a:r>
              <a:rPr b="1" i="0" lang="en-US" sz="49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formato retrato</a:t>
            </a:r>
            <a:r>
              <a:rPr b="1" i="0" lang="en-US" sz="49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), conforme modelo disponibilizado. Fonte: Times New Roman ou outra equivalente</a:t>
            </a:r>
            <a:endParaRPr b="1" i="0" sz="49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00"/>
              <a:buFont typeface="Arial"/>
              <a:buNone/>
            </a:pPr>
            <a:r>
              <a:t/>
            </a:r>
            <a:endParaRPr b="1" i="0" sz="49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300"/>
              <a:buFont typeface="Noto Sans Symbols"/>
              <a:buChar char="❖"/>
            </a:pPr>
            <a:r>
              <a:rPr b="1" i="0" lang="en-US" sz="63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Autores e Instituição: Fonte Times New Roman, tamanho 60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Noto Sans Symbols"/>
              <a:buNone/>
            </a:pPr>
            <a:r>
              <a:t/>
            </a:r>
            <a:endParaRPr b="1" i="0" sz="63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0005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6300"/>
              <a:buFont typeface="Noto Sans Symbols"/>
              <a:buChar char="❖"/>
            </a:pPr>
            <a:r>
              <a:rPr b="1" i="0" lang="en-US" sz="6300" u="sng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Seções</a:t>
            </a:r>
            <a:r>
              <a:rPr b="1" i="0" lang="en-US" sz="63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Introdução, Objetivos, Material e Métodos, Resultados, Conclusão e Referências (Fonte Times New Roman, tamanho 60 )</a:t>
            </a:r>
            <a:endParaRPr b="0" i="0" sz="1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Noto Sans Symbols"/>
              <a:buNone/>
            </a:pPr>
            <a:r>
              <a:t/>
            </a:r>
            <a:endParaRPr b="1" i="0" sz="63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900"/>
              <a:buFont typeface="Noto Sans Symbols"/>
              <a:buChar char="❖"/>
            </a:pPr>
            <a:r>
              <a:rPr b="1" i="0" lang="en-US" sz="4900" u="sng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Textos e Figuras/Tabelas/Esquemas</a:t>
            </a:r>
            <a:r>
              <a:rPr b="1" i="0" lang="en-US" sz="49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 disposição dos elementos (subtítulos, Textos e Figuras/Tabelas/Esquemas), assim como cores e espaços entre elementos, podem ser definidos pelos autores. Sugere-se texto em letra minúscula, com tamanho de fonte de 40 a 46.</a:t>
            </a:r>
            <a:endParaRPr b="1" i="0" sz="49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00"/>
              <a:buFont typeface="Arial"/>
              <a:buNone/>
            </a:pPr>
            <a:r>
              <a:t/>
            </a:r>
            <a:endParaRPr b="1" i="0" sz="49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115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900"/>
              <a:buFont typeface="Times New Roman"/>
              <a:buChar char="❖"/>
            </a:pPr>
            <a:r>
              <a:rPr b="1" i="0" lang="en-US" sz="49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aluno deverá colocar o </a:t>
            </a:r>
            <a:r>
              <a:rPr b="1" lang="en-US" sz="4900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órgão</a:t>
            </a:r>
            <a:r>
              <a:rPr b="1" i="0" lang="en-US" sz="4900" u="none" cap="none" strike="noStrike">
                <a:solidFill>
                  <a:srgbClr val="59595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financiador (caso haja) em seus agradecimentos.</a:t>
            </a:r>
            <a:endParaRPr b="1" i="0" sz="4900" u="none" cap="none" strike="noStrike">
              <a:solidFill>
                <a:srgbClr val="59595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Noto Sans Symbols"/>
              <a:buNone/>
            </a:pPr>
            <a:r>
              <a:t/>
            </a:r>
            <a:endParaRPr b="1" i="0" sz="4600" u="none" cap="none" strike="noStrik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600"/>
              <a:buFont typeface="Calibri"/>
              <a:buNone/>
            </a:pPr>
            <a:r>
              <a:rPr b="1" i="0" lang="en-US" sz="46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t/>
            </a:r>
            <a:endParaRPr b="1" i="0" sz="6000" u="none" cap="none" strike="noStrike">
              <a:solidFill>
                <a:srgbClr val="5F5F5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b="1" i="0" sz="6000" u="none" cap="none" strike="noStrike">
              <a:solidFill>
                <a:srgbClr val="5F5F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4868750" y="1002700"/>
            <a:ext cx="23681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1" i="0" lang="en-US" sz="8100" u="none" cap="none" strike="noStrike">
                <a:solidFill>
                  <a:srgbClr val="8E7CC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XXI Semana de Química e </a:t>
            </a:r>
            <a:endParaRPr b="1" i="0" sz="8100" u="none" cap="none" strike="noStrike">
              <a:solidFill>
                <a:srgbClr val="8E7CC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1" i="0" lang="en-US" sz="8100" u="none" cap="none" strike="noStrike">
                <a:solidFill>
                  <a:srgbClr val="8E7CC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VIII Congresso de Química do Noroeste Paulista</a:t>
            </a:r>
            <a:endParaRPr b="0" i="0" sz="8100" u="none" cap="none" strike="noStrike">
              <a:solidFill>
                <a:srgbClr val="8E7CC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593925" y="490025"/>
            <a:ext cx="3810000" cy="4109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 rotWithShape="1">
          <a:blip r:embed="rId4">
            <a:alphaModFix/>
          </a:blip>
          <a:srcRect b="0" l="3432" r="64487" t="0"/>
          <a:stretch/>
        </p:blipFill>
        <p:spPr>
          <a:xfrm>
            <a:off x="557200" y="237300"/>
            <a:ext cx="4793829" cy="631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